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8" r:id="rId6"/>
    <p:sldId id="258" r:id="rId7"/>
    <p:sldId id="259" r:id="rId8"/>
    <p:sldId id="260" r:id="rId9"/>
    <p:sldId id="271" r:id="rId10"/>
    <p:sldId id="272" r:id="rId11"/>
    <p:sldId id="273" r:id="rId12"/>
    <p:sldId id="274" r:id="rId13"/>
    <p:sldId id="275" r:id="rId14"/>
    <p:sldId id="26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6A3D8FE-C2A6-4DA6-8B47-216DC326966D}">
          <p14:sldIdLst>
            <p14:sldId id="256"/>
            <p14:sldId id="257"/>
            <p14:sldId id="262"/>
            <p14:sldId id="264"/>
            <p14:sldId id="268"/>
            <p14:sldId id="258"/>
            <p14:sldId id="259"/>
            <p14:sldId id="260"/>
            <p14:sldId id="271"/>
            <p14:sldId id="272"/>
            <p14:sldId id="273"/>
            <p14:sldId id="274"/>
            <p14:sldId id="275"/>
            <p14:sldId id="266"/>
          </p14:sldIdLst>
        </p14:section>
        <p14:section name="Раздел без заголовка" id="{DEF5EE1D-20AA-43EC-9614-6572A67BF6D2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289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661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87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04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478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867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398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66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428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30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067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26043-8DF3-42F6-987C-93CBEE9065E4}" type="datetimeFigureOut">
              <a:rPr lang="ru-RU" smtClean="0"/>
              <a:pPr/>
              <a:t>27.08.2021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BDAEA-A69F-4A27-8C67-38672321BA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57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wall-81756730_5321" TargetMode="External"/><Relationship Id="rId2" Type="http://schemas.openxmlformats.org/officeDocument/2006/relationships/hyperlink" Target="https://ok.ru/gazetas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hyperlink" Target="https://www.facebook.com/SelskayaJizn/posts/263611644330098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uhdetsad1.edusite.ru/p46aa1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243" y="1182255"/>
            <a:ext cx="11976757" cy="1618933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Опыт использования технологий примерной основной общеобразовательной программы дошкольного образования </a:t>
            </a:r>
            <a:b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«ПРО детей» Е.Г. </a:t>
            </a:r>
            <a:r>
              <a:rPr lang="ru-RU" sz="4800" b="1" dirty="0">
                <a:solidFill>
                  <a:srgbClr val="C00000"/>
                </a:solidFill>
                <a:latin typeface="Arial Narrow" panose="020B0606020202030204" pitchFamily="34" charset="0"/>
              </a:rPr>
              <a:t>Ю</a:t>
            </a:r>
            <a: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дина, Е.В. </a:t>
            </a:r>
            <a:r>
              <a:rPr lang="ru-RU" sz="4800" b="1" dirty="0">
                <a:solidFill>
                  <a:srgbClr val="C00000"/>
                </a:solidFill>
                <a:latin typeface="Arial Narrow" panose="020B0606020202030204" pitchFamily="34" charset="0"/>
              </a:rPr>
              <a:t>Б</a:t>
            </a:r>
            <a: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одрова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18909" y="3075709"/>
            <a:ext cx="6373091" cy="354069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МКДОУ  «</a:t>
            </a:r>
            <a:r>
              <a:rPr lang="ru-RU" sz="3200" b="1" dirty="0" err="1">
                <a:solidFill>
                  <a:srgbClr val="7030A0"/>
                </a:solidFill>
                <a:latin typeface="Arial Narrow" panose="020B0606020202030204" pitchFamily="34" charset="0"/>
              </a:rPr>
              <a:t>Сухобузимский</a:t>
            </a:r>
            <a:r>
              <a:rPr lang="ru-RU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д/сад № 1</a:t>
            </a:r>
            <a:r>
              <a:rPr lang="ru-RU" sz="32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»</a:t>
            </a:r>
          </a:p>
          <a:p>
            <a:pPr>
              <a:spcBef>
                <a:spcPts val="0"/>
              </a:spcBef>
            </a:pPr>
            <a:endParaRPr lang="ru-RU" sz="2800" b="1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Осетрова </a:t>
            </a:r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Елена 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Николаевна-</a:t>
            </a: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старший </a:t>
            </a:r>
            <a:r>
              <a:rPr lang="ru-RU" sz="2800" dirty="0">
                <a:solidFill>
                  <a:srgbClr val="7030A0"/>
                </a:solidFill>
                <a:latin typeface="Arial Narrow" panose="020B0606020202030204" pitchFamily="34" charset="0"/>
              </a:rPr>
              <a:t>воспитатель </a:t>
            </a: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и воспитатель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Кошкина Антонина Георгиевна-</a:t>
            </a: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воспитатель</a:t>
            </a:r>
          </a:p>
          <a:p>
            <a:pPr>
              <a:spcBef>
                <a:spcPts val="0"/>
              </a:spcBef>
            </a:pPr>
            <a:r>
              <a:rPr lang="ru-RU" sz="2800" b="1" dirty="0" err="1" smtClean="0">
                <a:solidFill>
                  <a:srgbClr val="7030A0"/>
                </a:solidFill>
                <a:latin typeface="Arial Narrow" panose="020B0606020202030204" pitchFamily="34" charset="0"/>
              </a:rPr>
              <a:t>Виссарионова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Ю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лия Сергеевна-</a:t>
            </a: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педагог-психолог, воспитатель</a:t>
            </a:r>
            <a:endParaRPr lang="ru-RU" sz="2800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>
              <a:spcBef>
                <a:spcPts val="0"/>
              </a:spcBef>
            </a:pPr>
            <a:endParaRPr lang="ru-RU" sz="2800" dirty="0"/>
          </a:p>
        </p:txBody>
      </p:sp>
      <p:pic>
        <p:nvPicPr>
          <p:cNvPr id="4" name="Picture 688"/>
          <p:cNvPicPr>
            <a:picLocks noGrp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4407" y="2927927"/>
            <a:ext cx="4615375" cy="368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77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271" y="69561"/>
            <a:ext cx="11076709" cy="447675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ЗНАЧИМЫЕ</a:t>
            </a:r>
            <a:r>
              <a:rPr lang="ru-RU" sz="48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ХАРАКТЕРИСТИКИ</a:t>
            </a:r>
            <a:endParaRPr lang="ru-RU" sz="4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1" t="14426" r="8621" b="6918"/>
          <a:stretch/>
        </p:blipFill>
        <p:spPr>
          <a:xfrm rot="16200000">
            <a:off x="8978510" y="3681453"/>
            <a:ext cx="2757056" cy="3669929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29309" y="618837"/>
            <a:ext cx="11877963" cy="616989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Соответствует ФГОС ДО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Направлена на развитие произвольного поведения 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являющихся основой для успешного обучения в школе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Авторские технологии являются реализацией культурно-исторического подхода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Л.С.Выготского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на практике, детально проработаны, предусматривают разнообразие вариантов их использования для детей разного уровня развития (материал и активности усложняются)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Сюжетно-ролевая игра не только широко используется, но и активно развивается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Модульный характер обучение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программе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4 семинарах-тренингах и большой объём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самостоятельного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внедрения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практику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обобщение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Можно использовать технологии при разработке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ООП ДО или применять отдельно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830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938"/>
            <a:ext cx="10515600" cy="779463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ТЕХНОЛОГИИ и методики Программы</a:t>
            </a:r>
            <a:endParaRPr lang="ru-RU" sz="4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620655" y="1089891"/>
            <a:ext cx="4296837" cy="56711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Утренний и вечерний круг»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Линейный календарь»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Регистрация» </a:t>
            </a: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Парные коммуникации»</a:t>
            </a:r>
          </a:p>
          <a:p>
            <a:pPr marL="0" indent="0" algn="ctr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«Загадка»</a:t>
            </a:r>
          </a:p>
          <a:p>
            <a:pPr marL="0" indent="0" algn="ctr">
              <a:buNone/>
            </a:pP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«Работа в центрах»</a:t>
            </a:r>
          </a:p>
          <a:p>
            <a:pPr marL="0" indent="0" algn="ctr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«Моделирование письма»…</a:t>
            </a: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8" t="6744" r="14674" b="15403"/>
          <a:stretch/>
        </p:blipFill>
        <p:spPr>
          <a:xfrm>
            <a:off x="108643" y="744094"/>
            <a:ext cx="2854036" cy="25087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821" y="744094"/>
            <a:ext cx="3882666" cy="29119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8081" r="9697" b="14478"/>
          <a:stretch/>
        </p:blipFill>
        <p:spPr>
          <a:xfrm>
            <a:off x="7822831" y="3823854"/>
            <a:ext cx="4369169" cy="30341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75" y="3898917"/>
            <a:ext cx="3760077" cy="282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9930"/>
            <a:ext cx="11804072" cy="748145"/>
          </a:xfrm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ОЖИДАЕМАЯ ДОПОЛНИТЕЛЬНАЯ ЦЕННОСТЬ -</a:t>
            </a:r>
            <a:br>
              <a:rPr lang="ru-RU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ВОЗМОЖНОСТЬ ПРОФЕССИОНАЛЬНОГО РОСТА И ОБОЩЕНИЯ ОПЫТА</a:t>
            </a:r>
            <a:endParaRPr lang="ru-RU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3367889" y="2118510"/>
            <a:ext cx="8721021" cy="4739489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опыта в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сообщества (</a:t>
            </a:r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Ватсап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Фейсбук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Tx/>
              <a:buChar char="-"/>
            </a:pP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видеоконференция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ZOOM 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ОНЛАЙН методист в стране «ПРО 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детей» выступление «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РППС в соответствии с примерной ООП ДО «ПРО детей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(«Университет детства»)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-Возможность стать тренером </a:t>
            </a:r>
          </a:p>
          <a:p>
            <a:pPr marL="0" lvl="0" indent="0">
              <a:buNone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</a:p>
          <a:p>
            <a:pPr marL="0" lvl="0" indent="0">
              <a:buNone/>
            </a:pP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 cstate="print"/>
          <a:srcRect l="9614" t="15862" r="492"/>
          <a:stretch/>
        </p:blipFill>
        <p:spPr>
          <a:xfrm>
            <a:off x="117695" y="2645441"/>
            <a:ext cx="3223233" cy="40224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33"/>
          <a:stretch/>
        </p:blipFill>
        <p:spPr>
          <a:xfrm>
            <a:off x="8126610" y="4178929"/>
            <a:ext cx="3902427" cy="251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8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0531" y="6826"/>
            <a:ext cx="7994090" cy="1037230"/>
          </a:xfrm>
        </p:spPr>
        <p:txBody>
          <a:bodyPr>
            <a:normAutofit fontScale="90000"/>
          </a:bodyPr>
          <a:lstStyle/>
          <a:p>
            <a:pPr algn="r"/>
            <a:r>
              <a:rPr lang="ru-RU" sz="44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ОБОБЩЕНИЕ ОПЫТА. ПЕЧАТЬ</a:t>
            </a:r>
            <a:r>
              <a:rPr lang="ru-RU" sz="32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200" b="1" i="1" dirty="0">
              <a:solidFill>
                <a:srgbClr val="1911A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0074" y="507999"/>
            <a:ext cx="12071926" cy="582173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«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Фейсбук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профессиональная группа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обучающихся «ПРО детей»</a:t>
            </a: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«Сельская жизнь» и в социальных сетях</a:t>
            </a:r>
          </a:p>
          <a:p>
            <a:pPr algn="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/«В контакте», «Одноклассниках», «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Фейсбук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»/</a:t>
            </a:r>
          </a:p>
          <a:p>
            <a:pPr algn="r"/>
            <a:r>
              <a:rPr lang="ru-RU" sz="2800" b="1" dirty="0">
                <a:solidFill>
                  <a:schemeClr val="tx1"/>
                </a:solidFill>
              </a:rPr>
              <a:t>ссылки на печать </a:t>
            </a:r>
            <a:r>
              <a:rPr lang="ru-RU" sz="2800" b="1" u="sng" dirty="0">
                <a:hlinkClick r:id="rId2"/>
              </a:rPr>
              <a:t>https://ok.ru/gazetase</a:t>
            </a:r>
            <a:r>
              <a:rPr lang="ru-RU" sz="2800" b="1" dirty="0"/>
              <a:t> </a:t>
            </a:r>
            <a:br>
              <a:rPr lang="ru-RU" sz="2800" b="1" dirty="0"/>
            </a:br>
            <a:r>
              <a:rPr lang="ru-RU" sz="2800" b="1" u="sng" dirty="0">
                <a:hlinkClick r:id="rId3"/>
              </a:rPr>
              <a:t>https://</a:t>
            </a:r>
            <a:r>
              <a:rPr lang="en-US" sz="2800" b="1" u="sng" dirty="0">
                <a:hlinkClick r:id="rId3"/>
              </a:rPr>
              <a:t>vk.com/wall-81756730_5321</a:t>
            </a:r>
            <a:r>
              <a:rPr lang="ru-RU" sz="2800" b="1" u="sng" dirty="0"/>
              <a:t/>
            </a:r>
            <a:br>
              <a:rPr lang="ru-RU" sz="2800" b="1" u="sng" dirty="0"/>
            </a:br>
            <a:r>
              <a:rPr lang="en-US" sz="2800" b="1" u="sng" dirty="0"/>
              <a:t> </a:t>
            </a:r>
            <a:r>
              <a:rPr lang="ru-RU" sz="2800" b="1" u="sng" dirty="0">
                <a:hlinkClick r:id="rId4"/>
              </a:rPr>
              <a:t>https://www.facebook.com/SelskayaJizn/posts/2636116443300988</a:t>
            </a:r>
            <a:endPara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«Сельская жизнь»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9" r="-753"/>
          <a:stretch/>
        </p:blipFill>
        <p:spPr>
          <a:xfrm>
            <a:off x="6817924" y="715318"/>
            <a:ext cx="5246697" cy="36627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939" r="-121" b="13878"/>
          <a:stretch/>
        </p:blipFill>
        <p:spPr>
          <a:xfrm>
            <a:off x="277091" y="1607127"/>
            <a:ext cx="3051715" cy="450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5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7963" y="0"/>
            <a:ext cx="9397999" cy="715529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МЕХАНИЗМ ВНЕДРЕНИЯ ТЕХНОЛОГИЙ 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1672" y="845128"/>
            <a:ext cx="7010401" cy="617450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Анализ имеющихся условий (во всех группах)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планом группы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 РППС с 4-х углов</a:t>
            </a:r>
          </a:p>
          <a:p>
            <a:pPr marL="0" indent="0">
              <a:buNone/>
            </a:pP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Подготовка Центров группы к работе по </a:t>
            </a:r>
            <a:r>
              <a:rPr lang="ru-RU" sz="30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внедрению </a:t>
            </a: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(границы, цвет, наполнение, маркировка)</a:t>
            </a:r>
          </a:p>
          <a:p>
            <a:pPr marL="0" indent="0">
              <a:buNone/>
            </a:pP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Организация рабочих стендов группы на уровне глаз детей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(линейный календарь, загадка и другие традиции группы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Поэтапное использование технологий,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000" b="1" dirty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которым прошли обучение</a:t>
            </a:r>
          </a:p>
          <a:p>
            <a:endParaRPr lang="ru-RU" b="1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65818" y="3000954"/>
            <a:ext cx="5038049" cy="377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07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382" y="424873"/>
            <a:ext cx="6807200" cy="674254"/>
          </a:xfrm>
        </p:spPr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</a:pPr>
            <a:r>
              <a:rPr lang="ru-RU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ОБОБЩЕНИЕ ОПЫТА</a:t>
            </a:r>
            <a:r>
              <a:rPr lang="ru-RU" sz="36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«Линейный календарь»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65" r="1413" b="5671"/>
          <a:stretch/>
        </p:blipFill>
        <p:spPr>
          <a:xfrm>
            <a:off x="2863189" y="2474762"/>
            <a:ext cx="2117627" cy="3328486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5328016" y="2974109"/>
            <a:ext cx="6697729" cy="3884015"/>
          </a:xfrm>
        </p:spPr>
        <p:txBody>
          <a:bodyPr>
            <a:normAutofit fontScale="92500"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видеоконференция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ZOOM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уровне района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 ДОУ 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https://suhdetsad1.edusite.ru/p46aa1.html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вторская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в сборнике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детей и не только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(из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 работы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практиков)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авт.-сост.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С.М.Оберемок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Д.С.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Вощинин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«Опыт использования технологии «Линейный календарь онлайн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оффлайн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lvl="0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0" t="8132" r="13750"/>
          <a:stretch/>
        </p:blipFill>
        <p:spPr>
          <a:xfrm>
            <a:off x="0" y="4341091"/>
            <a:ext cx="3763231" cy="25169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981" y="63487"/>
            <a:ext cx="4294052" cy="24112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9382" y="1089767"/>
            <a:ext cx="7621958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Предназначена для формирования 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представлений о времени, 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математических и логических представлений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458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2340" y="229323"/>
            <a:ext cx="9941459" cy="657917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МЕТОДИКА «ЗАГАДКА»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444" y="823864"/>
            <a:ext cx="86822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позволяет закреплять представления в области математики, грамоты, ознакомления с окружающим миром и др.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учит детей читать различные символы от схематических изображений до  геометрических  фигур , букв и слов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учит детей самих замечать и исправлять свои и чужие ошибки 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приучает к самостоятельности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навыки коммуникации и диалога 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306" y="1801640"/>
            <a:ext cx="3540642" cy="489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312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4111" y="111628"/>
            <a:ext cx="6771993" cy="703184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СТЕНД «ЗАГАДКА»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1" r="22264"/>
          <a:stretch/>
        </p:blipFill>
        <p:spPr>
          <a:xfrm>
            <a:off x="8175279" y="2356093"/>
            <a:ext cx="3138537" cy="42393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2" t="25850" r="30455" b="6960"/>
          <a:stretch/>
        </p:blipFill>
        <p:spPr>
          <a:xfrm>
            <a:off x="8474044" y="0"/>
            <a:ext cx="3599367" cy="2258840"/>
          </a:xfrm>
          <a:prstGeom prst="rect">
            <a:avLst/>
          </a:prstGeom>
        </p:spPr>
      </p:pic>
      <p:pic>
        <p:nvPicPr>
          <p:cNvPr id="7" name="Объект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64" y="2751359"/>
            <a:ext cx="2860896" cy="3997158"/>
          </a:xfrm>
          <a:prstGeom prst="rect">
            <a:avLst/>
          </a:prstGeom>
        </p:spPr>
      </p:pic>
      <p:pic>
        <p:nvPicPr>
          <p:cNvPr id="1026" name="Picture 2" descr="C:\Users\Детсад1\Desktop\20210119_0917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7824" y="3261372"/>
            <a:ext cx="3843929" cy="288294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9175" y="633744"/>
            <a:ext cx="871848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создаётся из подручных материалов, на уровне глаз детей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«Загадку» предлагает педагог на закрепления различного содержания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-обязательно подводятся итоги </a:t>
            </a:r>
          </a:p>
          <a:p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26312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4111" y="111628"/>
            <a:ext cx="6771993" cy="703184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СТЕНД «ЗАГАДКА»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284" y="932509"/>
            <a:ext cx="82567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«Загадка» должна быть проста и понятна детям,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проверяема.</a:t>
            </a:r>
          </a:p>
          <a:p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pic>
        <p:nvPicPr>
          <p:cNvPr id="10" name="Содержимое 9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68" t="20121" r="27298" b="33427"/>
          <a:stretch/>
        </p:blipFill>
        <p:spPr>
          <a:xfrm>
            <a:off x="188995" y="2138548"/>
            <a:ext cx="4747748" cy="32211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817" y="329621"/>
            <a:ext cx="2668892" cy="35995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1" t="16008" r="21854" b="1734"/>
          <a:stretch/>
        </p:blipFill>
        <p:spPr>
          <a:xfrm>
            <a:off x="7776753" y="4263162"/>
            <a:ext cx="4052526" cy="25948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7" t="6088" r="20887" b="1"/>
          <a:stretch/>
        </p:blipFill>
        <p:spPr>
          <a:xfrm>
            <a:off x="5368705" y="1786207"/>
            <a:ext cx="3321757" cy="241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312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668" y="0"/>
            <a:ext cx="5089409" cy="646545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РАБОТА В ЦЕНТРАХ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97" y="3228109"/>
            <a:ext cx="4158491" cy="3368206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2" r="6572"/>
          <a:stretch/>
        </p:blipFill>
        <p:spPr>
          <a:xfrm>
            <a:off x="8510407" y="256225"/>
            <a:ext cx="3430289" cy="26137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612" y="3091758"/>
            <a:ext cx="4840586" cy="363044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71" y="3217163"/>
            <a:ext cx="2720776" cy="337962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3647" y="899175"/>
            <a:ext cx="82567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сами выбирают, планируют свою деятельность по центрам активности, которые заранее подготовлены педагогом для работы. 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7545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0035" y="179703"/>
            <a:ext cx="9871735" cy="66227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АЛГОРИТМ РАБОТЫ В ЦЕНТРАХ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6750" y="905348"/>
            <a:ext cx="10628768" cy="5184304"/>
          </a:xfrm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Медиаторы как </a:t>
            </a:r>
            <a:r>
              <a:rPr lang="ru-RU" sz="2800" b="1" dirty="0" err="1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скаффолдинг</a:t>
            </a:r>
            <a:r>
              <a:rPr lang="ru-RU" sz="28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(медиаторы помогают владеть своим поведением)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детей с медиаторами 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детьми в самостоятельной деятельности </a:t>
            </a:r>
          </a:p>
          <a:p>
            <a:r>
              <a:rPr lang="ru-RU" sz="28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Подготовка материалов для работы в Центрах активности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(наглядный и дидактический материал: карточки-схемы, бросовый материал и др.) </a:t>
            </a:r>
          </a:p>
          <a:p>
            <a:r>
              <a:rPr lang="ru-RU" sz="28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Работа в центрах 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(круг выбора с прищепками, таблица выбора, 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ребёнка)</a:t>
            </a:r>
          </a:p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Подведение итогов (рефлексия) 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81" b="7134"/>
          <a:stretch/>
        </p:blipFill>
        <p:spPr>
          <a:xfrm>
            <a:off x="10339057" y="117694"/>
            <a:ext cx="1726194" cy="3331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26" b="5051"/>
          <a:stretch/>
        </p:blipFill>
        <p:spPr>
          <a:xfrm>
            <a:off x="8365402" y="3630427"/>
            <a:ext cx="3702867" cy="305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89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668" y="0"/>
            <a:ext cx="5089409" cy="646545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РАБОТА В ЦЕНТРАХ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4444" y="525103"/>
            <a:ext cx="781890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обеспечивает развитие ребёнка в разных образовательных областях согласно ООП ДО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развивает способности к планированию и контролю собственных действий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формирует предпосылки для перехода к учебной деятельности</a:t>
            </a:r>
          </a:p>
          <a:p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pic>
        <p:nvPicPr>
          <p:cNvPr id="1026" name="Picture 2" descr="C:\Users\admin\Desktop\мои фото с работы\20201215_0958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46" y="3131129"/>
            <a:ext cx="4765963" cy="357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мои фото с работы\20201120_1054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0513" y="1929248"/>
            <a:ext cx="5458689" cy="409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1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714" y="0"/>
            <a:ext cx="10249277" cy="738909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ПЕРСПЕКТИВЫ ДАЛЬНЕЙШЕГО РАЗВИТИЯ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3470" y="901989"/>
            <a:ext cx="7125621" cy="4351338"/>
          </a:xfrm>
        </p:spPr>
        <p:txBody>
          <a:bodyPr>
            <a:normAutofit/>
          </a:bodyPr>
          <a:lstStyle/>
          <a:p>
            <a:pPr marL="0" indent="0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Закончить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по всем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технологиям и методикам  Программы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(волшебная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лупа, лаборатория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историй, графическая практика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др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Продолжить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по совершенствованию РППС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внедрения технологий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Пройти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супервизию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134131" y="3072831"/>
            <a:ext cx="4910087" cy="368357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8088" y="5853797"/>
            <a:ext cx="53543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all" spc="0" normalizeH="0" baseline="0" noProof="0" dirty="0" smtClean="0">
                <a:ln>
                  <a:noFill/>
                </a:ln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спасибо</a:t>
            </a:r>
            <a:r>
              <a:rPr kumimoji="0" lang="ru-RU" sz="3200" b="1" i="1" u="none" strike="noStrike" kern="0" cap="all" spc="0" normalizeH="0" noProof="0" dirty="0" smtClean="0">
                <a:ln>
                  <a:noFill/>
                </a:ln>
                <a:solidFill>
                  <a:srgbClr val="1911A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за внимание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275459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648</Words>
  <Application>Microsoft Office PowerPoint</Application>
  <PresentationFormat>Широкоэкранный</PresentationFormat>
  <Paragraphs>137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Arial Narrow</vt:lpstr>
      <vt:lpstr>Calibri</vt:lpstr>
      <vt:lpstr>Calibri Light</vt:lpstr>
      <vt:lpstr>Times New Roman</vt:lpstr>
      <vt:lpstr>Тема Office</vt:lpstr>
      <vt:lpstr>Опыт использования технологий примерной основной общеобразовательной программы дошкольного образования  «ПРО детей» Е.Г. Юдина, Е.В. Бодрова</vt:lpstr>
      <vt:lpstr>ЗНАЧИМЫЕ ХАРАКТЕРИСТИКИ</vt:lpstr>
      <vt:lpstr> ТЕХНОЛОГИИ и методики Программы</vt:lpstr>
      <vt:lpstr>ОЖИДАЕМАЯ ДОПОЛНИТЕЛЬНАЯ ЦЕННОСТЬ - ВОЗМОЖНОСТЬ ПРОФЕССИОНАЛЬНОГО РОСТА И ОБОЩЕНИЯ ОПЫТА</vt:lpstr>
      <vt:lpstr>ОБОБЩЕНИЕ ОПЫТА. ПЕЧАТЬ </vt:lpstr>
      <vt:lpstr>МЕХАНИЗМ ВНЕДРЕНИЯ ТЕХНОЛОГИЙ </vt:lpstr>
      <vt:lpstr>ОБОБЩЕНИЕ ОПЫТА Методика «Линейный календарь» </vt:lpstr>
      <vt:lpstr>МЕТОДИКА «ЗАГАДКА»</vt:lpstr>
      <vt:lpstr>СТЕНД «ЗАГАДКА»</vt:lpstr>
      <vt:lpstr>СТЕНД «ЗАГАДКА»</vt:lpstr>
      <vt:lpstr>РАБОТА В ЦЕНТРАХ</vt:lpstr>
      <vt:lpstr>АЛГОРИТМ РАБОТЫ В ЦЕНТРАХ</vt:lpstr>
      <vt:lpstr>РАБОТА В ЦЕНТРАХ</vt:lpstr>
      <vt:lpstr>ПЕРСПЕКТИВЫ ДАЛЬНЕЙШЕГО РАЗВИТИЯ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121</cp:revision>
  <dcterms:created xsi:type="dcterms:W3CDTF">2021-08-16T14:12:50Z</dcterms:created>
  <dcterms:modified xsi:type="dcterms:W3CDTF">2021-08-27T01:54:00Z</dcterms:modified>
</cp:coreProperties>
</file>